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2" r:id="rId6"/>
    <p:sldId id="262" r:id="rId7"/>
    <p:sldId id="265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67" r:id="rId16"/>
    <p:sldId id="273" r:id="rId17"/>
  </p:sldIdLst>
  <p:sldSz cx="12192000" cy="6858000"/>
  <p:notesSz cx="6858000" cy="9144000"/>
  <p:embeddedFontLst>
    <p:embeddedFont>
      <p:font typeface="Brush Script MT" panose="03060802040406070304" pitchFamily="66" charset="0"/>
      <p:italic r:id="rId19"/>
    </p:embeddedFont>
    <p:embeddedFont>
      <p:font typeface="Eurostile" panose="020B0504020202050204" pitchFamily="34" charset="0"/>
      <p:regular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200"/>
    <a:srgbClr val="4080FF"/>
    <a:srgbClr val="0000FF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1D2EC-7E7A-4FE8-9D96-4DDE79FCA4A3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1D1B5-B123-4821-A0A9-2164EEF8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7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6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9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2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0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9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8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8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3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6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6035C10-E8A0-4C1B-A8ED-9C5D29B0C377}" type="datetimeFigureOut">
              <a:rPr lang="en-US" smtClean="0"/>
              <a:t>2024-06-27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F310D17-B0AE-4BE6-A900-0C363A0EF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021925820308279" TargetMode="External"/><Relationship Id="rId3" Type="http://schemas.openxmlformats.org/officeDocument/2006/relationships/hyperlink" Target="https://doi.org/10.11583/DTU.12783389.v2" TargetMode="External"/><Relationship Id="rId7" Type="http://schemas.openxmlformats.org/officeDocument/2006/relationships/hyperlink" Target="https://commons.wikimedia.org/wiki/File:11-cis-Retinal_3D_ball.png" TargetMode="External"/><Relationship Id="rId2" Type="http://schemas.openxmlformats.org/officeDocument/2006/relationships/hyperlink" Target="https://lasp.colorado.edu/sorce/data/ssi-dat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Retinal" TargetMode="External"/><Relationship Id="rId5" Type="http://schemas.openxmlformats.org/officeDocument/2006/relationships/hyperlink" Target="https://www.britannica.com/science/photoreception/Structure-and-function-of-photoreceptors" TargetMode="External"/><Relationship Id="rId4" Type="http://schemas.openxmlformats.org/officeDocument/2006/relationships/hyperlink" Target="https://www.istockphoto.com/vector/vector-human-eye-crossection-close-up-isolated-on-white-baclground-gm1128850304-297988493" TargetMode="External"/><Relationship Id="rId9" Type="http://schemas.openxmlformats.org/officeDocument/2006/relationships/hyperlink" Target="https://commons.wikimedia.org/wiki/File:Mono,_Multi_and_Hyperspectral_Cube_and_corresponding_Spectral_Signatures_modified.sv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C931AD-43C6-495F-CAAB-416C6455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917"/>
            <a:ext cx="9144000" cy="67081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Teviet Creighton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CCCD5A-5477-10FD-1D17-69FE7FF63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7130" y="824460"/>
            <a:ext cx="9577739" cy="2714546"/>
          </a:xfrm>
          <a:prstGeom prst="rect">
            <a:avLst/>
          </a:prstGeom>
        </p:spPr>
      </p:pic>
      <p:pic>
        <p:nvPicPr>
          <p:cNvPr id="11" name="Picture 10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D2C17516-4328-C197-E676-3D1701722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" y="5838669"/>
            <a:ext cx="3383062" cy="956951"/>
          </a:xfrm>
          <a:prstGeom prst="rect">
            <a:avLst/>
          </a:prstGeom>
        </p:spPr>
      </p:pic>
      <p:pic>
        <p:nvPicPr>
          <p:cNvPr id="13" name="Picture 12" descr="A logo of a planet earth&#10;&#10;Description automatically generated">
            <a:extLst>
              <a:ext uri="{FF2B5EF4-FFF2-40B4-BE49-F238E27FC236}">
                <a16:creationId xmlns:a16="http://schemas.microsoft.com/office/drawing/2014/main" id="{2EA42F84-A141-7579-C716-9FCAB3289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2" y="5212080"/>
            <a:ext cx="395020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2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FD28-B5A3-7B66-F655-007A17ED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>
                <a:latin typeface="Eurostile" panose="020B0504020202050204" pitchFamily="34" charset="0"/>
              </a:rPr>
              <a:t>Colour</a:t>
            </a:r>
            <a:r>
              <a:rPr lang="en-US" sz="6600" dirty="0">
                <a:latin typeface="Eurostile" panose="020B0504020202050204" pitchFamily="34" charset="0"/>
              </a:rPr>
              <a:t> Addition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2CFD7-D128-B4D3-8FB7-CD4AA51F7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353801" cy="494388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When light sources combine, tristimulus levels add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3 suitable 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primary </a:t>
            </a:r>
            <a:r>
              <a:rPr lang="en-US" sz="3600" b="1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colours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 </a:t>
            </a:r>
            <a:r>
              <a:rPr lang="en-US" sz="3600" dirty="0">
                <a:latin typeface="Eurostile" panose="020B0504020202050204" pitchFamily="34" charset="0"/>
              </a:rPr>
              <a:t>can span most of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space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E.g. HDTV standard </a:t>
            </a:r>
            <a:r>
              <a:rPr lang="en-US" sz="3600" dirty="0">
                <a:solidFill>
                  <a:srgbClr val="FF0000"/>
                </a:solidFill>
                <a:latin typeface="Eurostile" panose="020B0504020202050204" pitchFamily="34" charset="0"/>
              </a:rPr>
              <a:t>R</a:t>
            </a:r>
            <a:r>
              <a:rPr lang="en-US" sz="3600" dirty="0">
                <a:latin typeface="Eurostile" panose="020B0504020202050204" pitchFamily="34" charset="0"/>
              </a:rPr>
              <a:t>ed-</a:t>
            </a:r>
            <a:r>
              <a:rPr lang="en-US" sz="3600" dirty="0">
                <a:solidFill>
                  <a:srgbClr val="00FF00"/>
                </a:solidFill>
                <a:latin typeface="Eurostile" panose="020B0504020202050204" pitchFamily="34" charset="0"/>
              </a:rPr>
              <a:t>G</a:t>
            </a:r>
            <a:r>
              <a:rPr lang="en-US" sz="3600" dirty="0">
                <a:latin typeface="Eurostile" panose="020B0504020202050204" pitchFamily="34" charset="0"/>
              </a:rPr>
              <a:t>reen-</a:t>
            </a:r>
            <a:r>
              <a:rPr lang="en-US" sz="3600" dirty="0">
                <a:solidFill>
                  <a:srgbClr val="4080FF"/>
                </a:solidFill>
                <a:latin typeface="Eurostile" panose="020B0504020202050204" pitchFamily="34" charset="0"/>
              </a:rPr>
              <a:t>B</a:t>
            </a:r>
            <a:r>
              <a:rPr lang="en-US" sz="3600" dirty="0">
                <a:latin typeface="Eurostile" panose="020B0504020202050204" pitchFamily="34" charset="0"/>
              </a:rPr>
              <a:t>lue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But some physical </a:t>
            </a:r>
            <a:r>
              <a:rPr lang="en-US" sz="3600" dirty="0" err="1">
                <a:latin typeface="Eurostile" panose="020B0504020202050204" pitchFamily="34" charset="0"/>
              </a:rPr>
              <a:t>colours</a:t>
            </a:r>
            <a:r>
              <a:rPr lang="en-US" sz="3600" dirty="0">
                <a:latin typeface="Eurostile" panose="020B0504020202050204" pitchFamily="34" charset="0"/>
              </a:rPr>
              <a:t> lie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outside any trichromatic gamut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Nonhumans (and some humans)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may have different dimensionality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spaces</a:t>
            </a:r>
          </a:p>
          <a:p>
            <a:pPr lvl="1"/>
            <a:endParaRPr lang="en-US" sz="3200" dirty="0">
              <a:latin typeface="Eurostile" panose="020B050402020205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5994D-FB57-3999-7545-1F6DFB5CA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2615" y="2902857"/>
            <a:ext cx="4259385" cy="3955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56E42-DB96-763E-329B-FB0521739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2615" y="2902857"/>
            <a:ext cx="4259384" cy="395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9260C-B73E-CE6F-2CFC-638608571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2614" y="2902858"/>
            <a:ext cx="4259384" cy="3955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B6F44-A5CD-B890-1D17-775AC50D0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0278" y="2868246"/>
            <a:ext cx="4521722" cy="3989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CC3CFA-B705-8E38-775E-B55573739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4740" y="2912014"/>
            <a:ext cx="3587260" cy="394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6CBAA0-B865-6573-882E-FB510768D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4740" y="2912014"/>
            <a:ext cx="3587260" cy="394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AB2813-646E-DCC8-4D90-478CAD458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4739" y="2912014"/>
            <a:ext cx="3587260" cy="394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D19E2-0E77-97A9-DC60-34CAE65A6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4740" y="2912014"/>
            <a:ext cx="3587260" cy="3945986"/>
          </a:xfrm>
          <a:prstGeom prst="rect">
            <a:avLst/>
          </a:prstGeom>
        </p:spPr>
      </p:pic>
      <p:pic>
        <p:nvPicPr>
          <p:cNvPr id="13" name="Picture 12" descr="A map of land with water and land in the middle&#10;&#10;Description automatically generated with medium confidence">
            <a:extLst>
              <a:ext uri="{FF2B5EF4-FFF2-40B4-BE49-F238E27FC236}">
                <a16:creationId xmlns:a16="http://schemas.microsoft.com/office/drawing/2014/main" id="{ABA5BC68-E31F-5F61-370B-AD8DA2A860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39" y="2912013"/>
            <a:ext cx="3587260" cy="39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8925C56C-D509-F5BF-933A-7945A67DA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2800" y="-66979800"/>
            <a:ext cx="142875000" cy="1428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4D063B-7CCA-9AA7-53A1-8446B9F7E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638861-9C2E-3049-049A-C59093DD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>
                <a:latin typeface="Eurostile" panose="020B0504020202050204" pitchFamily="34" charset="0"/>
              </a:rPr>
              <a:t>Colour</a:t>
            </a:r>
            <a:r>
              <a:rPr lang="en-US" sz="6600" dirty="0">
                <a:latin typeface="Eurostile" panose="020B0504020202050204" pitchFamily="34" charset="0"/>
              </a:rPr>
              <a:t> Addition (cont’d)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3AF36-FF9C-F7A0-B0C1-CBDAF1E98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How to combine </a:t>
            </a:r>
            <a:r>
              <a:rPr lang="en-US" sz="3600" dirty="0" err="1">
                <a:latin typeface="Eurostile" panose="020B0504020202050204" pitchFamily="34" charset="0"/>
              </a:rPr>
              <a:t>colours</a:t>
            </a:r>
            <a:r>
              <a:rPr lang="en-US" sz="3600" dirty="0">
                <a:latin typeface="Eurostile" panose="020B0504020202050204" pitchFamily="34" charset="0"/>
              </a:rPr>
              <a:t> additively: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Projection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Pixelation</a:t>
            </a:r>
          </a:p>
        </p:txBody>
      </p:sp>
      <p:pic>
        <p:nvPicPr>
          <p:cNvPr id="13" name="Picture 12" descr="A red circle on black background&#10;&#10;Description automatically generated">
            <a:extLst>
              <a:ext uri="{FF2B5EF4-FFF2-40B4-BE49-F238E27FC236}">
                <a16:creationId xmlns:a16="http://schemas.microsoft.com/office/drawing/2014/main" id="{8DB5B2F9-607A-BB8F-43D0-FF60400CA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08" y="2569308"/>
            <a:ext cx="3742592" cy="3742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3CE99F-926B-C54D-5B5C-A6DCC5F35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308" y="2569308"/>
            <a:ext cx="3742592" cy="3742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82D2A-D245-FA56-2FFF-C59399163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308" y="2569308"/>
            <a:ext cx="3742592" cy="37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decel="8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4D0-6165-5072-8DB1-5B5D45E0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>
                <a:latin typeface="Eurostile" panose="020B0504020202050204" pitchFamily="34" charset="0"/>
              </a:rPr>
              <a:t>Colour</a:t>
            </a:r>
            <a:r>
              <a:rPr lang="en-US" sz="6600" dirty="0">
                <a:latin typeface="Eurostile" panose="020B0504020202050204" pitchFamily="34" charset="0"/>
              </a:rPr>
              <a:t> Subtraction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6B052-BC15-F9FE-490F-5FCAE7FD6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Occurs when a material selectively absorbs or reflects light from a broad-spectrum source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Technically the physical process is usually </a:t>
            </a:r>
            <a:r>
              <a:rPr lang="en-US" sz="3200" i="1" dirty="0">
                <a:latin typeface="Eurostile" panose="020B0504020202050204" pitchFamily="34" charset="0"/>
              </a:rPr>
              <a:t>multiplicative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Overall </a:t>
            </a:r>
            <a:r>
              <a:rPr lang="en-US" sz="3200" dirty="0" err="1">
                <a:latin typeface="Eurostile" panose="020B0504020202050204" pitchFamily="34" charset="0"/>
              </a:rPr>
              <a:t>colour</a:t>
            </a:r>
            <a:r>
              <a:rPr lang="en-US" sz="3200" dirty="0">
                <a:latin typeface="Eurostile" panose="020B0504020202050204" pitchFamily="34" charset="0"/>
              </a:rPr>
              <a:t> is the sum of the </a:t>
            </a:r>
            <a:r>
              <a:rPr lang="en-US" sz="3200" i="1" dirty="0">
                <a:latin typeface="Eurostile" panose="020B0504020202050204" pitchFamily="34" charset="0"/>
              </a:rPr>
              <a:t>remaining</a:t>
            </a:r>
            <a:r>
              <a:rPr lang="en-US" sz="3200" dirty="0">
                <a:latin typeface="Eurostile" panose="020B0504020202050204" pitchFamily="34" charset="0"/>
              </a:rPr>
              <a:t> </a:t>
            </a:r>
            <a:r>
              <a:rPr lang="en-US" sz="3200" dirty="0" err="1">
                <a:latin typeface="Eurostile" panose="020B0504020202050204" pitchFamily="34" charset="0"/>
              </a:rPr>
              <a:t>colours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Subtractive primaries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are the </a:t>
            </a:r>
            <a:r>
              <a:rPr lang="en-US" sz="3600" i="1" dirty="0">
                <a:latin typeface="Eurostile" panose="020B0504020202050204" pitchFamily="34" charset="0"/>
              </a:rPr>
              <a:t>complements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of additive primaries</a:t>
            </a:r>
          </a:p>
        </p:txBody>
      </p:sp>
      <p:pic>
        <p:nvPicPr>
          <p:cNvPr id="7" name="Picture 6" descr="A screenshot of a screen&#10;&#10;Description automatically generated">
            <a:extLst>
              <a:ext uri="{FF2B5EF4-FFF2-40B4-BE49-F238E27FC236}">
                <a16:creationId xmlns:a16="http://schemas.microsoft.com/office/drawing/2014/main" id="{C2A05809-0C34-A783-944F-40662F03A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971" y="4221865"/>
            <a:ext cx="6813029" cy="22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4D0-6165-5072-8DB1-5B5D45E0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>
                <a:latin typeface="Eurostile" panose="020B0504020202050204" pitchFamily="34" charset="0"/>
              </a:rPr>
              <a:t>Colour</a:t>
            </a:r>
            <a:r>
              <a:rPr lang="en-US" sz="6600" dirty="0">
                <a:latin typeface="Eurostile" panose="020B0504020202050204" pitchFamily="34" charset="0"/>
              </a:rPr>
              <a:t> Subtraction (cont’d)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6B052-BC15-F9FE-490F-5FCAE7FD6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How to combine </a:t>
            </a:r>
            <a:r>
              <a:rPr lang="en-US" sz="3600" dirty="0" err="1">
                <a:latin typeface="Eurostile" panose="020B0504020202050204" pitchFamily="34" charset="0"/>
              </a:rPr>
              <a:t>colours</a:t>
            </a:r>
            <a:r>
              <a:rPr lang="en-US" sz="3600" dirty="0">
                <a:latin typeface="Eurostile" panose="020B0504020202050204" pitchFamily="34" charset="0"/>
              </a:rPr>
              <a:t> </a:t>
            </a:r>
            <a:r>
              <a:rPr lang="en-US" sz="3600" dirty="0" err="1">
                <a:latin typeface="Eurostile" panose="020B0504020202050204" pitchFamily="34" charset="0"/>
              </a:rPr>
              <a:t>subtractively</a:t>
            </a:r>
            <a:r>
              <a:rPr lang="en-US" sz="3600" dirty="0">
                <a:latin typeface="Eurostile" panose="020B0504020202050204" pitchFamily="34" charset="0"/>
              </a:rPr>
              <a:t>: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Filters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Pigments</a:t>
            </a:r>
          </a:p>
        </p:txBody>
      </p:sp>
      <p:pic>
        <p:nvPicPr>
          <p:cNvPr id="10" name="Picture 9" descr="A blue square with a white background&#10;&#10;Description automatically generated">
            <a:extLst>
              <a:ext uri="{FF2B5EF4-FFF2-40B4-BE49-F238E27FC236}">
                <a16:creationId xmlns:a16="http://schemas.microsoft.com/office/drawing/2014/main" id="{044FAD8D-1FE7-49FD-3D18-0DBB9DCF2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22" y="2974608"/>
            <a:ext cx="3202355" cy="3202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FB526-EB7B-5EDB-E227-AF7CB6BBB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821" y="2974608"/>
            <a:ext cx="3202355" cy="3202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13518-A565-CF15-D2B9-EEEEABB5D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820" y="2974607"/>
            <a:ext cx="3202355" cy="3202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29E336-C34B-DA3B-50C2-8161D1C02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818" y="2974606"/>
            <a:ext cx="3202355" cy="32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453B-CF9E-89C9-24F3-5794853F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Summary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C4034-3C60-7AC2-D4BF-44B43161F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203745" cy="492686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Human vision is trichromatic: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200" dirty="0">
                <a:latin typeface="Eurostile" panose="020B0504020202050204" pitchFamily="34" charset="0"/>
              </a:rPr>
              <a:t>3 </a:t>
            </a:r>
            <a:r>
              <a:rPr lang="en-US" sz="3200" dirty="0" err="1">
                <a:latin typeface="Eurostile" panose="020B0504020202050204" pitchFamily="34" charset="0"/>
              </a:rPr>
              <a:t>colour</a:t>
            </a:r>
            <a:r>
              <a:rPr lang="en-US" sz="3200" dirty="0">
                <a:latin typeface="Eurostile" panose="020B0504020202050204" pitchFamily="34" charset="0"/>
              </a:rPr>
              <a:t> receptors </a:t>
            </a:r>
            <a:r>
              <a:rPr lang="en-US" sz="3200" dirty="0"/>
              <a:t>→</a:t>
            </a:r>
            <a:r>
              <a:rPr lang="en-US" sz="3200" dirty="0">
                <a:latin typeface="Eurostile" panose="020B0504020202050204" pitchFamily="34" charset="0"/>
              </a:rPr>
              <a:t> 3d </a:t>
            </a:r>
            <a:r>
              <a:rPr lang="en-US" sz="3200" dirty="0" err="1">
                <a:latin typeface="Eurostile" panose="020B0504020202050204" pitchFamily="34" charset="0"/>
              </a:rPr>
              <a:t>colour</a:t>
            </a:r>
            <a:r>
              <a:rPr lang="en-US" sz="3200" dirty="0">
                <a:latin typeface="Eurostile" panose="020B0504020202050204" pitchFamily="34" charset="0"/>
              </a:rPr>
              <a:t> space </a:t>
            </a:r>
            <a:r>
              <a:rPr lang="en-US" sz="3200" dirty="0"/>
              <a:t>→</a:t>
            </a:r>
            <a:r>
              <a:rPr lang="en-US" sz="3200" dirty="0">
                <a:latin typeface="Eurostile" panose="020B0504020202050204" pitchFamily="34" charset="0"/>
              </a:rPr>
              <a:t> 3 primary </a:t>
            </a:r>
            <a:r>
              <a:rPr lang="en-US" sz="3200" dirty="0" err="1">
                <a:latin typeface="Eurostile" panose="020B0504020202050204" pitchFamily="34" charset="0"/>
              </a:rPr>
              <a:t>colours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Emitters combine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 err="1">
                <a:latin typeface="Eurostile" panose="020B0504020202050204" pitchFamily="34" charset="0"/>
              </a:rPr>
              <a:t>colours</a:t>
            </a:r>
            <a:r>
              <a:rPr lang="en-US" sz="3600" dirty="0">
                <a:latin typeface="Eurostile" panose="020B0504020202050204" pitchFamily="34" charset="0"/>
              </a:rPr>
              <a:t> additively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Absorbers combine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 err="1">
                <a:latin typeface="Eurostile" panose="020B0504020202050204" pitchFamily="34" charset="0"/>
              </a:rPr>
              <a:t>colours</a:t>
            </a:r>
            <a:r>
              <a:rPr lang="en-US" sz="3600" dirty="0">
                <a:latin typeface="Eurostile" panose="020B0504020202050204" pitchFamily="34" charset="0"/>
              </a:rPr>
              <a:t> </a:t>
            </a:r>
            <a:r>
              <a:rPr lang="en-US" sz="3600" dirty="0" err="1">
                <a:latin typeface="Eurostile" panose="020B0504020202050204" pitchFamily="34" charset="0"/>
              </a:rPr>
              <a:t>subtractively</a:t>
            </a:r>
            <a:endParaRPr lang="en-US" sz="36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Physics</a:t>
            </a:r>
            <a:r>
              <a:rPr lang="en-US" sz="3600">
                <a:latin typeface="Eurostile" panose="020B0504020202050204" pitchFamily="34" charset="0"/>
              </a:rPr>
              <a:t>, biochemistry, </a:t>
            </a:r>
            <a:r>
              <a:rPr lang="en-US" sz="3600" dirty="0">
                <a:latin typeface="Eurostile" panose="020B0504020202050204" pitchFamily="34" charset="0"/>
              </a:rPr>
              <a:t>and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psychology affect perception!</a:t>
            </a:r>
          </a:p>
        </p:txBody>
      </p:sp>
      <p:pic>
        <p:nvPicPr>
          <p:cNvPr id="5" name="Picture 4" descr="A diagram of a triangle&#10;&#10;Description automatically generated">
            <a:extLst>
              <a:ext uri="{FF2B5EF4-FFF2-40B4-BE49-F238E27FC236}">
                <a16:creationId xmlns:a16="http://schemas.microsoft.com/office/drawing/2014/main" id="{FA78D71C-86EE-08F6-BD21-73B3371C8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38" y="2819400"/>
            <a:ext cx="4349262" cy="4038600"/>
          </a:xfrm>
          <a:prstGeom prst="rect">
            <a:avLst/>
          </a:prstGeom>
        </p:spPr>
      </p:pic>
      <p:pic>
        <p:nvPicPr>
          <p:cNvPr id="9" name="Picture 8" descr="A circular color wheel&#10;&#10;Description automatically generated with medium confidence">
            <a:extLst>
              <a:ext uri="{FF2B5EF4-FFF2-40B4-BE49-F238E27FC236}">
                <a16:creationId xmlns:a16="http://schemas.microsoft.com/office/drawing/2014/main" id="{3C1DD5BC-0791-AAFE-E340-2CAAE5FA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53" y="2697284"/>
            <a:ext cx="4282831" cy="4282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888E57-1088-F180-60E6-3B1DFF8D0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753" y="2697283"/>
            <a:ext cx="4282831" cy="428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90D19-52FC-98A2-B4F1-2ED95431C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752" y="2697282"/>
            <a:ext cx="4282831" cy="42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4619-05A0-43E0-732B-4E7439B5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Image Credits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6399-1346-9325-CE9A-6A0D64762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Eurostile" panose="020B0504020202050204" pitchFamily="34" charset="0"/>
              </a:rPr>
              <a:t>Solar spectrum: </a:t>
            </a:r>
            <a:r>
              <a:rPr lang="en-US" sz="3200" dirty="0">
                <a:latin typeface="Eurostile" panose="020B0504020202050204" pitchFamily="34" charset="0"/>
                <a:hlinkClick r:id="rId2"/>
              </a:rPr>
              <a:t>SORCE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200" dirty="0">
                <a:latin typeface="Eurostile" panose="020B0504020202050204" pitchFamily="34" charset="0"/>
              </a:rPr>
              <a:t>LED spectrum: </a:t>
            </a:r>
            <a:r>
              <a:rPr lang="en-US" sz="3200" dirty="0">
                <a:latin typeface="Eurostile" panose="020B0504020202050204" pitchFamily="34" charset="0"/>
                <a:hlinkClick r:id="rId3"/>
              </a:rPr>
              <a:t>DTU/</a:t>
            </a:r>
            <a:r>
              <a:rPr lang="en-US" sz="3200" dirty="0" err="1">
                <a:latin typeface="Eurostile" panose="020B0504020202050204" pitchFamily="34" charset="0"/>
                <a:hlinkClick r:id="rId3"/>
              </a:rPr>
              <a:t>Jost</a:t>
            </a:r>
            <a:r>
              <a:rPr lang="en-US" sz="3200" dirty="0">
                <a:latin typeface="Eurostile" panose="020B0504020202050204" pitchFamily="34" charset="0"/>
                <a:hlinkClick r:id="rId3"/>
              </a:rPr>
              <a:t> et al.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200" dirty="0">
                <a:latin typeface="Eurostile" panose="020B0504020202050204" pitchFamily="34" charset="0"/>
              </a:rPr>
              <a:t>Eyeball: </a:t>
            </a:r>
            <a:r>
              <a:rPr lang="en-US" sz="3200" dirty="0">
                <a:latin typeface="Eurostile" panose="020B0504020202050204" pitchFamily="34" charset="0"/>
                <a:hlinkClick r:id="rId4"/>
              </a:rPr>
              <a:t>iStock/</a:t>
            </a:r>
            <a:r>
              <a:rPr lang="en-US" sz="3200" dirty="0" err="1">
                <a:latin typeface="Eurostile" panose="020B0504020202050204" pitchFamily="34" charset="0"/>
                <a:hlinkClick r:id="rId4"/>
              </a:rPr>
              <a:t>iZonda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200" dirty="0">
                <a:latin typeface="Eurostile" panose="020B0504020202050204" pitchFamily="34" charset="0"/>
              </a:rPr>
              <a:t>Photoreceptors: </a:t>
            </a:r>
            <a:r>
              <a:rPr lang="en-US" sz="3200" dirty="0" err="1">
                <a:latin typeface="Eurostile" panose="020B0504020202050204" pitchFamily="34" charset="0"/>
                <a:hlinkClick r:id="rId5"/>
              </a:rPr>
              <a:t>Encyclopædia</a:t>
            </a:r>
            <a:r>
              <a:rPr lang="en-US" sz="3200" dirty="0">
                <a:latin typeface="Eurostile" panose="020B0504020202050204" pitchFamily="34" charset="0"/>
                <a:hlinkClick r:id="rId5"/>
              </a:rPr>
              <a:t> Britannica, Inc.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200" dirty="0">
                <a:latin typeface="Eurostile" panose="020B0504020202050204" pitchFamily="34" charset="0"/>
              </a:rPr>
              <a:t>Rhodopsin, retinal: </a:t>
            </a:r>
            <a:r>
              <a:rPr lang="en-US" sz="3200" dirty="0">
                <a:latin typeface="Eurostile" panose="020B0504020202050204" pitchFamily="34" charset="0"/>
                <a:hlinkClick r:id="rId6"/>
              </a:rPr>
              <a:t>Wikipedia/</a:t>
            </a:r>
            <a:r>
              <a:rPr lang="en-US" sz="3200" dirty="0">
                <a:latin typeface="Eurostile" panose="020B0504020202050204" pitchFamily="34" charset="0"/>
                <a:hlinkClick r:id="rId7"/>
              </a:rPr>
              <a:t>Wikimedia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200" dirty="0">
                <a:latin typeface="Eurostile" panose="020B0504020202050204" pitchFamily="34" charset="0"/>
              </a:rPr>
              <a:t>Visual cycle: </a:t>
            </a:r>
            <a:r>
              <a:rPr lang="en-US" sz="3200" dirty="0">
                <a:latin typeface="Eurostile" panose="020B0504020202050204" pitchFamily="34" charset="0"/>
                <a:hlinkClick r:id="rId8"/>
              </a:rPr>
              <a:t>JBC/Zhang et al.</a:t>
            </a: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200" dirty="0">
                <a:latin typeface="Eurostile" panose="020B0504020202050204" pitchFamily="34" charset="0"/>
              </a:rPr>
              <a:t>Hyperspectral image: </a:t>
            </a:r>
            <a:r>
              <a:rPr lang="en-US" sz="3200" dirty="0">
                <a:latin typeface="Eurostile" panose="020B0504020202050204" pitchFamily="34" charset="0"/>
                <a:hlinkClick r:id="rId9"/>
              </a:rPr>
              <a:t>Wikimedia</a:t>
            </a:r>
            <a:endParaRPr lang="en-US" sz="3200" dirty="0">
              <a:latin typeface="Eurostile" panose="020B0504020202050204" pitchFamily="34" charset="0"/>
            </a:endParaRPr>
          </a:p>
          <a:p>
            <a:endParaRPr lang="en-US" sz="3600" dirty="0">
              <a:latin typeface="Eurostile" panose="020B0504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DD18-B58E-59D4-7901-725CF022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Acknowledgements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1DD96-D7C7-6FC6-9535-69127954A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Special thanks to </a:t>
            </a:r>
            <a:r>
              <a:rPr lang="en-US" sz="4400" dirty="0">
                <a:effectLst>
                  <a:glow rad="50800">
                    <a:srgbClr val="92D050">
                      <a:alpha val="75000"/>
                    </a:srgbClr>
                  </a:glow>
                </a:effectLst>
                <a:latin typeface="Brush Script MT" panose="03060802040406070304" pitchFamily="66" charset="0"/>
                <a:cs typeface="Dreaming Outloud Script Pro" panose="020F0502020204030204" pitchFamily="66" charset="0"/>
              </a:rPr>
              <a:t>Pu Chen</a:t>
            </a:r>
          </a:p>
        </p:txBody>
      </p:sp>
    </p:spTree>
    <p:extLst>
      <p:ext uri="{BB962C8B-B14F-4D97-AF65-F5344CB8AC3E}">
        <p14:creationId xmlns:p14="http://schemas.microsoft.com/office/powerpoint/2010/main" val="108624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CFE9-BAC6-349B-E92F-5F856A2C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1BFDB-10D8-7D20-3DBA-A596BE844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Physical basis of light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Physical basis of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endParaRPr lang="en-US" sz="36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Biological perception of light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Biological perception of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endParaRPr lang="en-US" sz="36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Representation of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endParaRPr lang="en-US" sz="3600" dirty="0">
              <a:latin typeface="Eurostile" panose="020B0504020202050204" pitchFamily="34" charset="0"/>
            </a:endParaRPr>
          </a:p>
          <a:p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addition</a:t>
            </a:r>
          </a:p>
          <a:p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subtraction</a:t>
            </a:r>
          </a:p>
        </p:txBody>
      </p:sp>
      <p:pic>
        <p:nvPicPr>
          <p:cNvPr id="9" name="Picture 8" descr="A colorful circle with letters and numbers&#10;&#10;Description automatically generated">
            <a:extLst>
              <a:ext uri="{FF2B5EF4-FFF2-40B4-BE49-F238E27FC236}">
                <a16:creationId xmlns:a16="http://schemas.microsoft.com/office/drawing/2014/main" id="{A57ED4B3-FEFE-87C1-8249-D0575A99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51" y="166663"/>
            <a:ext cx="4429618" cy="44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wave">
            <a:hlinkClick r:id="" action="ppaction://media"/>
            <a:extLst>
              <a:ext uri="{FF2B5EF4-FFF2-40B4-BE49-F238E27FC236}">
                <a16:creationId xmlns:a16="http://schemas.microsoft.com/office/drawing/2014/main" id="{68290C75-2B34-91DB-766D-E681C7B67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896" y="4292411"/>
            <a:ext cx="11294104" cy="209150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DA0C929F-6922-1C3D-F1B6-53804EA20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1"/>
            <a:ext cx="12192000" cy="7620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E5BCE-5337-0D33-2120-9844CBF1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Physical Basis of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9C05-62EF-1EE3-B9FA-9FAD9D30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896" y="1690688"/>
            <a:ext cx="10515600" cy="1988659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Matter consists of 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Symbol" panose="05050102010706020507" pitchFamily="18" charset="2"/>
              </a:rPr>
              <a:t>+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and 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Symbol" panose="05050102010706020507" pitchFamily="18" charset="2"/>
              </a:rPr>
              <a:t>-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electric charges</a:t>
            </a:r>
          </a:p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Electric fields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point from 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Symbol" panose="05050102010706020507" pitchFamily="18" charset="2"/>
              </a:rPr>
              <a:t>+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to 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Symbol" panose="05050102010706020507" pitchFamily="18" charset="2"/>
              </a:rPr>
              <a:t>-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Eurostile" panose="020B0504020202050204" pitchFamily="34" charset="0"/>
            </a:endParaRPr>
          </a:p>
          <a:p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 Changing field spreads as an 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Eurostile" panose="020B0504020202050204" pitchFamily="34" charset="0"/>
              </a:rPr>
              <a:t>electromagnetic wave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4127D-039D-E8DA-9D08-303F37DE5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26" y="3829987"/>
            <a:ext cx="3016347" cy="30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7539 0.002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7C3F9CC-F59C-E371-059B-470507FC4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766" y="4655344"/>
            <a:ext cx="260747" cy="589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FB76F2-351A-1FB6-83EC-68FA848C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85953"/>
            <a:ext cx="12192000" cy="1523999"/>
          </a:xfrm>
          <a:prstGeom prst="rect">
            <a:avLst/>
          </a:prstGeom>
        </p:spPr>
      </p:pic>
      <p:pic>
        <p:nvPicPr>
          <p:cNvPr id="21" name="Picture 20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F446336D-C9D7-597C-5BCB-654C308CD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953"/>
            <a:ext cx="12191986" cy="1523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B740-1168-EF28-7CB9-BF5149F4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Physical Basis of </a:t>
            </a:r>
            <a:r>
              <a:rPr lang="en-US" sz="6600" dirty="0" err="1">
                <a:latin typeface="Eurostile" panose="020B0504020202050204" pitchFamily="34" charset="0"/>
              </a:rPr>
              <a:t>Colour</a:t>
            </a:r>
            <a:endParaRPr lang="en-US" sz="6600" dirty="0">
              <a:latin typeface="Eurostile" panose="020B05040202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8251-9DB5-96F7-1B01-7B4D10CA9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9375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Electromagnetic waves are light!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Characterized by </a:t>
            </a:r>
            <a:r>
              <a:rPr lang="en-US" sz="3600" b="1" dirty="0">
                <a:effectLst>
                  <a:glow rad="50800">
                    <a:srgbClr val="FFC000">
                      <a:alpha val="50000"/>
                    </a:srgbClr>
                  </a:glow>
                </a:effectLst>
                <a:latin typeface="Eurostile" panose="020B0504020202050204" pitchFamily="34" charset="0"/>
              </a:rPr>
              <a:t>amplitude</a:t>
            </a:r>
            <a:r>
              <a:rPr lang="en-US" sz="3600" dirty="0">
                <a:latin typeface="Eurostile" panose="020B0504020202050204" pitchFamily="34" charset="0"/>
              </a:rPr>
              <a:t>, polarization,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direction of propagation, 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6AC1E-39DE-7F25-6520-61B1938D99E8}"/>
              </a:ext>
            </a:extLst>
          </p:cNvPr>
          <p:cNvSpPr txBox="1"/>
          <p:nvPr/>
        </p:nvSpPr>
        <p:spPr>
          <a:xfrm>
            <a:off x="6615332" y="2887394"/>
            <a:ext cx="356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Eurostile" panose="020B0504020202050204" pitchFamily="34" charset="0"/>
              </a:rPr>
              <a:t>wavelength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49787-C655-D013-CB2F-B4B57C3DA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" y="3810000"/>
            <a:ext cx="12192000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01C474-D0AF-2918-0388-80623747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392853-1E8A-5B6F-2CF0-2435F1FFF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" y="3810000"/>
            <a:ext cx="1219200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85DC02-2698-389B-A222-B9BBB363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09023"/>
            <a:ext cx="12192000" cy="30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5061-9635-D31B-0A7A-DA1E140A5F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" y="3809023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mph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" presetClass="emph" presetSubtype="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F9B4-95EB-0DCC-2229-204EC50B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Aside: </a:t>
            </a:r>
            <a:r>
              <a:rPr lang="en-US" sz="6600" dirty="0" err="1">
                <a:latin typeface="Eurostile" panose="020B0504020202050204" pitchFamily="34" charset="0"/>
              </a:rPr>
              <a:t>Colour</a:t>
            </a:r>
            <a:r>
              <a:rPr lang="en-US" sz="6600" dirty="0">
                <a:latin typeface="Eurostile" panose="020B0504020202050204" pitchFamily="34" charset="0"/>
              </a:rPr>
              <a:t> Temperature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E49B9-2B12-93D7-74FF-A594DD266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8749" cy="175691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Illuminants assigned a </a:t>
            </a:r>
            <a:r>
              <a:rPr lang="en-US" sz="3600" b="1" dirty="0">
                <a:effectLst>
                  <a:glow rad="50800">
                    <a:srgbClr val="FF2200"/>
                  </a:glow>
                </a:effectLst>
                <a:latin typeface="Eurostile" panose="020B0504020202050204" pitchFamily="34" charset="0"/>
              </a:rPr>
              <a:t>correlated </a:t>
            </a:r>
            <a:r>
              <a:rPr lang="en-US" sz="3600" b="1" dirty="0" err="1">
                <a:effectLst>
                  <a:glow rad="50800">
                    <a:srgbClr val="FF2200"/>
                  </a:glow>
                </a:effectLst>
                <a:latin typeface="Eurostile" panose="020B0504020202050204" pitchFamily="34" charset="0"/>
              </a:rPr>
              <a:t>colour</a:t>
            </a:r>
            <a:r>
              <a:rPr lang="en-US" sz="3600" b="1" dirty="0">
                <a:effectLst>
                  <a:glow rad="50800">
                    <a:srgbClr val="FF2200"/>
                  </a:glow>
                </a:effectLst>
                <a:latin typeface="Eurostile" panose="020B0504020202050204" pitchFamily="34" charset="0"/>
              </a:rPr>
              <a:t> temperature </a:t>
            </a:r>
            <a:r>
              <a:rPr lang="en-US" sz="3600" dirty="0">
                <a:latin typeface="Eurostile" panose="020B0504020202050204" pitchFamily="34" charset="0"/>
              </a:rPr>
              <a:t>based on closest-matching thermal emitter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Approximate and sometimes counterintuitive!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E4229-6E66-33CB-2F08-44903A893F05}"/>
              </a:ext>
            </a:extLst>
          </p:cNvPr>
          <p:cNvSpPr txBox="1"/>
          <p:nvPr/>
        </p:nvSpPr>
        <p:spPr>
          <a:xfrm>
            <a:off x="838199" y="3637128"/>
            <a:ext cx="4616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HDTV Standard White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CCT = 6500K</a:t>
            </a:r>
          </a:p>
        </p:txBody>
      </p:sp>
      <p:pic>
        <p:nvPicPr>
          <p:cNvPr id="6" name="Picture 5" descr="Two men standing in a room with people in the background&#10;&#10;Description automatically generated">
            <a:extLst>
              <a:ext uri="{FF2B5EF4-FFF2-40B4-BE49-F238E27FC236}">
                <a16:creationId xmlns:a16="http://schemas.microsoft.com/office/drawing/2014/main" id="{D16E466D-DD44-EF0A-0436-73CFD71CC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69" y="3429000"/>
            <a:ext cx="3429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B1F9C-4E5E-1959-05CC-EDF181230198}"/>
              </a:ext>
            </a:extLst>
          </p:cNvPr>
          <p:cNvSpPr txBox="1"/>
          <p:nvPr/>
        </p:nvSpPr>
        <p:spPr>
          <a:xfrm>
            <a:off x="838199" y="3637127"/>
            <a:ext cx="3193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“Cool” Lighting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CCT &gt; 10,000K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C7DD4-4269-3266-8C43-348B0CA6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69" y="3429000"/>
            <a:ext cx="342900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50343-578E-6C43-1561-AF2079F200F5}"/>
              </a:ext>
            </a:extLst>
          </p:cNvPr>
          <p:cNvSpPr txBox="1"/>
          <p:nvPr/>
        </p:nvSpPr>
        <p:spPr>
          <a:xfrm>
            <a:off x="838198" y="3637127"/>
            <a:ext cx="3448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“Warm” Lighting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CCT = 2500K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7EB77F-1B45-2998-C0A0-470FC7582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69" y="3429000"/>
            <a:ext cx="342900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644490-D96D-C971-9F73-E1D6D50516F6}"/>
              </a:ext>
            </a:extLst>
          </p:cNvPr>
          <p:cNvSpPr txBox="1"/>
          <p:nvPr/>
        </p:nvSpPr>
        <p:spPr>
          <a:xfrm>
            <a:off x="838197" y="3637126"/>
            <a:ext cx="3320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Sodium Lighting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CCT = 2500K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340D0A-9116-3358-1A20-396A8EDE4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69" y="3429000"/>
            <a:ext cx="3429000" cy="3429000"/>
          </a:xfrm>
          <a:prstGeom prst="rect">
            <a:avLst/>
          </a:prstGeom>
        </p:spPr>
      </p:pic>
      <p:pic>
        <p:nvPicPr>
          <p:cNvPr id="16" name="Picture 15" descr="A black and orange rectangle with white text&#10;&#10;Description automatically generated">
            <a:extLst>
              <a:ext uri="{FF2B5EF4-FFF2-40B4-BE49-F238E27FC236}">
                <a16:creationId xmlns:a16="http://schemas.microsoft.com/office/drawing/2014/main" id="{068F2CDA-100B-1C83-78BE-C4EFD24F0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4" grpId="1"/>
      <p:bldP spid="7" grpId="0"/>
      <p:bldP spid="7" grpId="1"/>
      <p:bldP spid="9" grpId="0"/>
      <p:bldP spid="9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4671-4246-8604-AD57-5BBDCA93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Biological Perception of Light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DB476-2C4D-F48B-8B38-409EDD9E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730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Eurostile" panose="020B0504020202050204" pitchFamily="34" charset="0"/>
              </a:rPr>
              <a:t>Eye is a camera!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Aperture (pupil)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Lens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Sensor (retina)</a:t>
            </a:r>
          </a:p>
          <a:p>
            <a:pPr marL="0" indent="0">
              <a:buNone/>
            </a:pPr>
            <a:r>
              <a:rPr lang="en-US" sz="3600" dirty="0">
                <a:latin typeface="Eurostile" panose="020B0504020202050204" pitchFamily="34" charset="0"/>
              </a:rPr>
              <a:t>Receptors (rods, cones)</a:t>
            </a:r>
          </a:p>
          <a:p>
            <a:pPr marL="0" indent="0">
              <a:buNone/>
            </a:pPr>
            <a:r>
              <a:rPr lang="en-US" sz="3600" dirty="0">
                <a:latin typeface="Eurostile" panose="020B0504020202050204" pitchFamily="34" charset="0"/>
              </a:rPr>
              <a:t>Photopigments (opsins)</a:t>
            </a:r>
          </a:p>
          <a:p>
            <a:pPr marL="0" indent="0">
              <a:buNone/>
            </a:pPr>
            <a:r>
              <a:rPr lang="en-US" sz="3600" dirty="0">
                <a:latin typeface="Eurostile" panose="020B0504020202050204" pitchFamily="34" charset="0"/>
              </a:rPr>
              <a:t>Chromophore (retinal)</a:t>
            </a:r>
          </a:p>
        </p:txBody>
      </p:sp>
      <p:pic>
        <p:nvPicPr>
          <p:cNvPr id="5" name="Picture 4" descr="A diagram of a human eye&#10;&#10;Description automatically generated">
            <a:extLst>
              <a:ext uri="{FF2B5EF4-FFF2-40B4-BE49-F238E27FC236}">
                <a16:creationId xmlns:a16="http://schemas.microsoft.com/office/drawing/2014/main" id="{BAE40ABE-B23D-868F-FB83-D9987574C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5" y="1690688"/>
            <a:ext cx="6057588" cy="484607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65455FE-D257-2013-8559-7F21D5D0559F}"/>
              </a:ext>
            </a:extLst>
          </p:cNvPr>
          <p:cNvSpPr/>
          <p:nvPr/>
        </p:nvSpPr>
        <p:spPr>
          <a:xfrm rot="1800000">
            <a:off x="4103167" y="3378432"/>
            <a:ext cx="2683969" cy="17966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line in a black background&#10;&#10;Description automatically generated">
            <a:extLst>
              <a:ext uri="{FF2B5EF4-FFF2-40B4-BE49-F238E27FC236}">
                <a16:creationId xmlns:a16="http://schemas.microsoft.com/office/drawing/2014/main" id="{9A79A010-DE6E-1F0A-2B36-24954D344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53" y="1690688"/>
            <a:ext cx="7262059" cy="484137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C5B903A-99EF-AECC-E7BA-3616AFDE1548}"/>
              </a:ext>
            </a:extLst>
          </p:cNvPr>
          <p:cNvSpPr/>
          <p:nvPr/>
        </p:nvSpPr>
        <p:spPr>
          <a:xfrm rot="60000">
            <a:off x="4103229" y="4024075"/>
            <a:ext cx="6697654" cy="169108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drawing of a colorful object&#10;&#10;Description automatically generated with medium confidence">
            <a:extLst>
              <a:ext uri="{FF2B5EF4-FFF2-40B4-BE49-F238E27FC236}">
                <a16:creationId xmlns:a16="http://schemas.microsoft.com/office/drawing/2014/main" id="{7C454F1D-70A7-331A-3F96-4DE3EE096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6251"/>
            <a:ext cx="6096000" cy="2438400"/>
          </a:xfrm>
          <a:prstGeom prst="rect">
            <a:avLst/>
          </a:prstGeom>
        </p:spPr>
      </p:pic>
      <p:pic>
        <p:nvPicPr>
          <p:cNvPr id="4" name="Picture 3" descr="A drawing of a colorful object&#10;&#10;Description automatically generated with medium confidence">
            <a:extLst>
              <a:ext uri="{FF2B5EF4-FFF2-40B4-BE49-F238E27FC236}">
                <a16:creationId xmlns:a16="http://schemas.microsoft.com/office/drawing/2014/main" id="{CBEBEFF1-ECD1-F448-8015-4148F8960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50" y="4210054"/>
            <a:ext cx="126984" cy="50794"/>
          </a:xfrm>
          <a:prstGeom prst="rect">
            <a:avLst/>
          </a:prstGeom>
        </p:spPr>
      </p:pic>
      <p:pic>
        <p:nvPicPr>
          <p:cNvPr id="10" name="Picture 9" descr="A drawing of a colorful object&#10;&#10;Description automatically generated with medium confidence">
            <a:extLst>
              <a:ext uri="{FF2B5EF4-FFF2-40B4-BE49-F238E27FC236}">
                <a16:creationId xmlns:a16="http://schemas.microsoft.com/office/drawing/2014/main" id="{4226CB2B-4116-FE13-366C-7AE6CB1F9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12" y="4133863"/>
            <a:ext cx="507936" cy="203175"/>
          </a:xfrm>
          <a:prstGeom prst="rect">
            <a:avLst/>
          </a:prstGeom>
        </p:spPr>
      </p:pic>
      <p:pic>
        <p:nvPicPr>
          <p:cNvPr id="12" name="Picture 11" descr="A drawing of a colorful object&#10;&#10;Description automatically generated with medium confidence">
            <a:extLst>
              <a:ext uri="{FF2B5EF4-FFF2-40B4-BE49-F238E27FC236}">
                <a16:creationId xmlns:a16="http://schemas.microsoft.com/office/drawing/2014/main" id="{502CC9EC-998E-1EAB-E7F5-BEBA9E42F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48" y="3829102"/>
            <a:ext cx="2031746" cy="812698"/>
          </a:xfrm>
          <a:prstGeom prst="rect">
            <a:avLst/>
          </a:prstGeom>
        </p:spPr>
      </p:pic>
      <p:pic>
        <p:nvPicPr>
          <p:cNvPr id="14" name="Picture 13" descr="A close-up of several colorful strands&#10;&#10;Description automatically generated">
            <a:extLst>
              <a:ext uri="{FF2B5EF4-FFF2-40B4-BE49-F238E27FC236}">
                <a16:creationId xmlns:a16="http://schemas.microsoft.com/office/drawing/2014/main" id="{620C81EA-1A9B-62E0-0BD7-C08E00572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37" y="2176659"/>
            <a:ext cx="5804863" cy="4681341"/>
          </a:xfrm>
          <a:prstGeom prst="rect">
            <a:avLst/>
          </a:prstGeom>
        </p:spPr>
      </p:pic>
      <p:pic>
        <p:nvPicPr>
          <p:cNvPr id="15" name="Picture 14" descr="A close-up of several colorful strands&#10;&#10;Description automatically generated">
            <a:extLst>
              <a:ext uri="{FF2B5EF4-FFF2-40B4-BE49-F238E27FC236}">
                <a16:creationId xmlns:a16="http://schemas.microsoft.com/office/drawing/2014/main" id="{78D24DB3-DF34-4872-48BD-EE9EAF7C7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34" y="4492947"/>
            <a:ext cx="60467" cy="48764"/>
          </a:xfrm>
          <a:prstGeom prst="rect">
            <a:avLst/>
          </a:prstGeom>
        </p:spPr>
      </p:pic>
      <p:pic>
        <p:nvPicPr>
          <p:cNvPr id="16" name="Picture 15" descr="A close-up of several colorful strands&#10;&#10;Description automatically generated">
            <a:extLst>
              <a:ext uri="{FF2B5EF4-FFF2-40B4-BE49-F238E27FC236}">
                <a16:creationId xmlns:a16="http://schemas.microsoft.com/office/drawing/2014/main" id="{959C6D33-C125-6CBF-68A0-E41F3997B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66" y="4371037"/>
            <a:ext cx="362804" cy="292584"/>
          </a:xfrm>
          <a:prstGeom prst="rect">
            <a:avLst/>
          </a:prstGeom>
        </p:spPr>
      </p:pic>
      <p:pic>
        <p:nvPicPr>
          <p:cNvPr id="17" name="Picture 16" descr="A close-up of several colorful strands&#10;&#10;Description automatically generated">
            <a:extLst>
              <a:ext uri="{FF2B5EF4-FFF2-40B4-BE49-F238E27FC236}">
                <a16:creationId xmlns:a16="http://schemas.microsoft.com/office/drawing/2014/main" id="{F8BBD3D5-50DC-C94C-8C64-BAB1DFE4C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0" y="3932161"/>
            <a:ext cx="1451216" cy="1170335"/>
          </a:xfrm>
          <a:prstGeom prst="rect">
            <a:avLst/>
          </a:prstGeom>
        </p:spPr>
      </p:pic>
      <p:pic>
        <p:nvPicPr>
          <p:cNvPr id="19" name="Picture 18" descr="A black and white molecule structure&#10;&#10;Description automatically generated">
            <a:extLst>
              <a:ext uri="{FF2B5EF4-FFF2-40B4-BE49-F238E27FC236}">
                <a16:creationId xmlns:a16="http://schemas.microsoft.com/office/drawing/2014/main" id="{DB169273-44E1-09BF-6ACB-E21FA15F8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71" y="3848100"/>
            <a:ext cx="288286" cy="600000"/>
          </a:xfrm>
          <a:prstGeom prst="rect">
            <a:avLst/>
          </a:prstGeom>
        </p:spPr>
      </p:pic>
      <p:pic>
        <p:nvPicPr>
          <p:cNvPr id="20" name="Picture 19" descr="A black and white molecule structure&#10;&#10;Description automatically generated">
            <a:extLst>
              <a:ext uri="{FF2B5EF4-FFF2-40B4-BE49-F238E27FC236}">
                <a16:creationId xmlns:a16="http://schemas.microsoft.com/office/drawing/2014/main" id="{6CA52659-297A-7ECC-5DB2-BC7E4C7D1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928" y="1448100"/>
            <a:ext cx="2594571" cy="5400000"/>
          </a:xfrm>
          <a:prstGeom prst="rect">
            <a:avLst/>
          </a:prstGeom>
        </p:spPr>
      </p:pic>
      <p:pic>
        <p:nvPicPr>
          <p:cNvPr id="21" name="Picture 20" descr="A black and white molecule structure&#10;&#10;Description automatically generated">
            <a:extLst>
              <a:ext uri="{FF2B5EF4-FFF2-40B4-BE49-F238E27FC236}">
                <a16:creationId xmlns:a16="http://schemas.microsoft.com/office/drawing/2014/main" id="{99130DEE-CA9F-F0E0-5278-7326F615D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785" y="3248100"/>
            <a:ext cx="864857" cy="1800000"/>
          </a:xfrm>
          <a:prstGeom prst="rect">
            <a:avLst/>
          </a:prstGeom>
        </p:spPr>
      </p:pic>
      <p:pic>
        <p:nvPicPr>
          <p:cNvPr id="23" name="Picture 22" descr="A black and white molecule&#10;&#10;Description automatically generated">
            <a:extLst>
              <a:ext uri="{FF2B5EF4-FFF2-40B4-BE49-F238E27FC236}">
                <a16:creationId xmlns:a16="http://schemas.microsoft.com/office/drawing/2014/main" id="{A0982C52-9021-96CB-029D-978BD808C0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928" y="1448100"/>
            <a:ext cx="2594571" cy="5400000"/>
          </a:xfrm>
          <a:prstGeom prst="rect">
            <a:avLst/>
          </a:prstGeom>
        </p:spPr>
      </p:pic>
      <p:pic>
        <p:nvPicPr>
          <p:cNvPr id="25" name="Picture 24" descr="A green neon light on a black background&#10;&#10;Description automatically generated">
            <a:extLst>
              <a:ext uri="{FF2B5EF4-FFF2-40B4-BE49-F238E27FC236}">
                <a16:creationId xmlns:a16="http://schemas.microsoft.com/office/drawing/2014/main" id="{7B2EB832-6637-AE4D-28F8-7AC42E27F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4383405"/>
            <a:ext cx="5186044" cy="6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951 -2.59259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path" presetSubtype="0" ac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03607 -0.00023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957 -0.0002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5A74F-E37B-3C32-C256-956358DD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Aside: The Visual Cycle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62848-1EF2-004C-D341-B7F3A128D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43954" cy="503237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Phototransduction (fast)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Cascade of reactions producing neural signal</a:t>
            </a:r>
            <a:br>
              <a:rPr lang="en-US" sz="3200" dirty="0">
                <a:latin typeface="Eurostile" panose="020B0504020202050204" pitchFamily="34" charset="0"/>
              </a:rPr>
            </a:br>
            <a:endParaRPr lang="en-US" sz="32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Visual cycle (slow)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Regenerates chromophore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Scotopic: requires no light</a:t>
            </a:r>
          </a:p>
          <a:p>
            <a:pPr lvl="1"/>
            <a:r>
              <a:rPr lang="en-US" sz="3200" dirty="0">
                <a:latin typeface="Eurostile" panose="020B0504020202050204" pitchFamily="34" charset="0"/>
              </a:rPr>
              <a:t>Photic: complementary to phototransduction!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63B97-7093-57A7-BBAE-60EA8ABED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154" y="1348154"/>
            <a:ext cx="5509846" cy="5509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6E3CE-97B5-11B3-6C98-CB4C36629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154" y="1348154"/>
            <a:ext cx="5509846" cy="5509846"/>
          </a:xfrm>
          <a:prstGeom prst="rect">
            <a:avLst/>
          </a:prstGeom>
        </p:spPr>
      </p:pic>
      <p:pic>
        <p:nvPicPr>
          <p:cNvPr id="13" name="Picture 12" descr="A group of chemical formulas&#10;&#10;Description automatically generated with medium confidence">
            <a:extLst>
              <a:ext uri="{FF2B5EF4-FFF2-40B4-BE49-F238E27FC236}">
                <a16:creationId xmlns:a16="http://schemas.microsoft.com/office/drawing/2014/main" id="{54682776-6228-5AD1-EFF6-C033E7534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4" y="1348154"/>
            <a:ext cx="5509846" cy="5509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0FAF67-2C96-4559-A2FA-8E6B36265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246" y="1348154"/>
            <a:ext cx="5509846" cy="5509846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B875C3D0-1DD3-9A3E-9C2F-D4187CC4D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92" y="1563077"/>
            <a:ext cx="9731211" cy="529492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263B34E-DEEE-E0E1-6DF2-6A92F8A26774}"/>
              </a:ext>
            </a:extLst>
          </p:cNvPr>
          <p:cNvSpPr/>
          <p:nvPr/>
        </p:nvSpPr>
        <p:spPr>
          <a:xfrm>
            <a:off x="3936206" y="5376862"/>
            <a:ext cx="593162" cy="3190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9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57B0-0B92-C0D8-CE9E-E9D7598F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6516" cy="1325563"/>
          </a:xfrm>
        </p:spPr>
        <p:txBody>
          <a:bodyPr>
            <a:no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Biological Perception of </a:t>
            </a:r>
            <a:r>
              <a:rPr lang="en-US" sz="6600" dirty="0" err="1">
                <a:latin typeface="Eurostile" panose="020B0504020202050204" pitchFamily="34" charset="0"/>
              </a:rPr>
              <a:t>Colour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A8670-5F11-9F2A-246B-7311DFEC8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vision uses 3 types of cone receptor: L, M, S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Different opsins give different spectral responses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Every </a:t>
            </a:r>
            <a:r>
              <a:rPr lang="en-US" sz="3600" i="1" dirty="0">
                <a:latin typeface="Eurostile" panose="020B0504020202050204" pitchFamily="34" charset="0"/>
              </a:rPr>
              <a:t>perceivable</a:t>
            </a:r>
            <a:r>
              <a:rPr lang="en-US" sz="3600" dirty="0">
                <a:latin typeface="Eurostile" panose="020B0504020202050204" pitchFamily="34" charset="0"/>
              </a:rPr>
              <a:t>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defined by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three 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tristimulus levels</a:t>
            </a:r>
            <a:r>
              <a:rPr lang="en-US" sz="3600" b="1" dirty="0">
                <a:latin typeface="Eurostile" panose="020B0504020202050204" pitchFamily="34" charset="0"/>
              </a:rPr>
              <a:t>  </a:t>
            </a:r>
            <a:r>
              <a:rPr lang="en-US" sz="3600" dirty="0">
                <a:latin typeface="Eurostile" panose="020B0504020202050204" pitchFamily="34" charset="0"/>
              </a:rPr>
              <a:t>(L,M,S)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Every </a:t>
            </a:r>
            <a:r>
              <a:rPr lang="en-US" sz="3600" i="1" dirty="0">
                <a:latin typeface="Eurostile" panose="020B0504020202050204" pitchFamily="34" charset="0"/>
              </a:rPr>
              <a:t>realizable</a:t>
            </a:r>
            <a:r>
              <a:rPr lang="en-US" sz="3600" dirty="0">
                <a:latin typeface="Eurostile" panose="020B0504020202050204" pitchFamily="34" charset="0"/>
              </a:rPr>
              <a:t>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r>
              <a:rPr lang="en-US" sz="3600" dirty="0">
                <a:latin typeface="Eurostile" panose="020B0504020202050204" pitchFamily="34" charset="0"/>
              </a:rPr>
              <a:t> lies inside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spectral cone (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physical gamut</a:t>
            </a:r>
            <a:r>
              <a:rPr lang="en-US" sz="3600" dirty="0">
                <a:latin typeface="Eurostile" panose="020B0504020202050204" pitchFamily="34" charset="0"/>
              </a:rPr>
              <a:t>)</a:t>
            </a:r>
          </a:p>
          <a:p>
            <a:endParaRPr lang="en-US" dirty="0"/>
          </a:p>
        </p:txBody>
      </p:sp>
      <p:pic>
        <p:nvPicPr>
          <p:cNvPr id="7" name="Picture 6" descr="A diagram of a cone&#10;&#10;Description automatically generated">
            <a:extLst>
              <a:ext uri="{FF2B5EF4-FFF2-40B4-BE49-F238E27FC236}">
                <a16:creationId xmlns:a16="http://schemas.microsoft.com/office/drawing/2014/main" id="{B06681C6-083B-491C-AE17-0C663B15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3143250"/>
            <a:ext cx="4333875" cy="3714750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71819D0-D352-9ECF-F071-4DBC1ADCD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53752"/>
            <a:ext cx="3985846" cy="42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B5B4-C1EB-224E-A65A-63CE60B78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Eurostile" panose="020B0504020202050204" pitchFamily="34" charset="0"/>
              </a:rPr>
              <a:t>Representation of </a:t>
            </a:r>
            <a:r>
              <a:rPr lang="en-US" sz="6600" dirty="0" err="1">
                <a:latin typeface="Eurostile" panose="020B0504020202050204" pitchFamily="34" charset="0"/>
              </a:rPr>
              <a:t>Colour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B56-9AFE-B30E-BED9-4757E4986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12780" cy="48494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urostile" panose="020B0504020202050204" pitchFamily="34" charset="0"/>
              </a:rPr>
              <a:t>Commission </a:t>
            </a:r>
            <a:r>
              <a:rPr lang="en-US" sz="3600" dirty="0" err="1">
                <a:latin typeface="Eurostile" panose="020B0504020202050204" pitchFamily="34" charset="0"/>
              </a:rPr>
              <a:t>Internationale</a:t>
            </a:r>
            <a:r>
              <a:rPr lang="en-US" sz="3600" dirty="0">
                <a:latin typeface="Eurostile" panose="020B0504020202050204" pitchFamily="34" charset="0"/>
              </a:rPr>
              <a:t> de </a:t>
            </a:r>
            <a:r>
              <a:rPr lang="en-US" sz="3600" dirty="0" err="1">
                <a:latin typeface="Eurostile" panose="020B0504020202050204" pitchFamily="34" charset="0"/>
              </a:rPr>
              <a:t>l'Éclairage</a:t>
            </a:r>
            <a:r>
              <a:rPr lang="en-US" sz="3600" dirty="0">
                <a:latin typeface="Eurostile" panose="020B0504020202050204" pitchFamily="34" charset="0"/>
              </a:rPr>
              <a:t> (CIE) defines a standard XYZ space to represent any </a:t>
            </a:r>
            <a:r>
              <a:rPr lang="en-US" sz="3600" dirty="0" err="1">
                <a:latin typeface="Eurostile" panose="020B0504020202050204" pitchFamily="34" charset="0"/>
              </a:rPr>
              <a:t>colour</a:t>
            </a:r>
            <a:endParaRPr lang="en-US" sz="3600" dirty="0">
              <a:latin typeface="Eurostile" panose="020B0504020202050204" pitchFamily="34" charset="0"/>
            </a:endParaRPr>
          </a:p>
          <a:p>
            <a:r>
              <a:rPr lang="en-US" sz="3600" dirty="0">
                <a:latin typeface="Eurostile" panose="020B0504020202050204" pitchFamily="34" charset="0"/>
              </a:rPr>
              <a:t>Linear transform LMS </a:t>
            </a:r>
            <a:r>
              <a:rPr lang="en-US" sz="3600" dirty="0"/>
              <a:t>↔ </a:t>
            </a:r>
            <a:r>
              <a:rPr lang="en-US" sz="3600" dirty="0">
                <a:latin typeface="Eurostile" panose="020B0504020202050204" pitchFamily="34" charset="0"/>
              </a:rPr>
              <a:t>XYZ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Y approximates overall perception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of 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luminance</a:t>
            </a:r>
            <a:r>
              <a:rPr lang="en-US" sz="3600" dirty="0">
                <a:latin typeface="Eurostile" panose="020B0504020202050204" pitchFamily="34" charset="0"/>
              </a:rPr>
              <a:t> (</a:t>
            </a:r>
            <a:r>
              <a:rPr lang="en-US" sz="3600" dirty="0" err="1">
                <a:latin typeface="Eurostile" panose="020B0504020202050204" pitchFamily="34" charset="0"/>
              </a:rPr>
              <a:t>colours</a:t>
            </a:r>
            <a:r>
              <a:rPr lang="en-US" sz="3600" dirty="0">
                <a:latin typeface="Eurostile" panose="020B0504020202050204" pitchFamily="34" charset="0"/>
              </a:rPr>
              <a:t> with same Y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appear “equally bright”)</a:t>
            </a:r>
          </a:p>
          <a:p>
            <a:r>
              <a:rPr lang="en-US" sz="3600" dirty="0">
                <a:latin typeface="Eurostile" panose="020B0504020202050204" pitchFamily="34" charset="0"/>
              </a:rPr>
              <a:t> </a:t>
            </a:r>
            <a:r>
              <a:rPr lang="en-US" sz="36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Eurostile" panose="020B0504020202050204" pitchFamily="34" charset="0"/>
              </a:rPr>
              <a:t>Luminance-chrominance</a:t>
            </a:r>
            <a:r>
              <a:rPr lang="en-US" sz="3600" dirty="0">
                <a:latin typeface="Eurostile" panose="020B0504020202050204" pitchFamily="34" charset="0"/>
              </a:rPr>
              <a:t> spaces</a:t>
            </a:r>
            <a:br>
              <a:rPr lang="en-US" sz="3600" dirty="0">
                <a:latin typeface="Eurostile" panose="020B0504020202050204" pitchFamily="34" charset="0"/>
              </a:rPr>
            </a:br>
            <a:r>
              <a:rPr lang="en-US" sz="3600" dirty="0">
                <a:latin typeface="Eurostile" panose="020B0504020202050204" pitchFamily="34" charset="0"/>
              </a:rPr>
              <a:t> defined from XYZ (e.g. </a:t>
            </a:r>
            <a:r>
              <a:rPr lang="en-US" sz="3600" dirty="0" err="1">
                <a:latin typeface="Eurostile" panose="020B0504020202050204" pitchFamily="34" charset="0"/>
              </a:rPr>
              <a:t>xyY</a:t>
            </a:r>
            <a:r>
              <a:rPr lang="en-US" sz="3600" dirty="0">
                <a:latin typeface="Eurostile" panose="020B0504020202050204" pitchFamily="34" charset="0"/>
              </a:rPr>
              <a:t>, </a:t>
            </a:r>
            <a:r>
              <a:rPr lang="en-US" sz="3600" dirty="0" err="1">
                <a:latin typeface="Eurostile" panose="020B0504020202050204" pitchFamily="34" charset="0"/>
              </a:rPr>
              <a:t>Lu’v</a:t>
            </a:r>
            <a:r>
              <a:rPr lang="en-US" sz="3600" dirty="0">
                <a:latin typeface="Eurostile" panose="020B0504020202050204" pitchFamily="34" charset="0"/>
              </a:rPr>
              <a:t>’)</a:t>
            </a:r>
            <a:endParaRPr lang="en-US" sz="3600" dirty="0"/>
          </a:p>
        </p:txBody>
      </p:sp>
      <p:pic>
        <p:nvPicPr>
          <p:cNvPr id="5" name="Picture 4" descr="A diagram of a cone&#10;&#10;Description automatically generated">
            <a:extLst>
              <a:ext uri="{FF2B5EF4-FFF2-40B4-BE49-F238E27FC236}">
                <a16:creationId xmlns:a16="http://schemas.microsoft.com/office/drawing/2014/main" id="{8054CE10-90DE-7B4D-5ED0-6B6B968AA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3143250"/>
            <a:ext cx="4333875" cy="3714750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8A81939-6E21-BF77-9AD4-762978D73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77478"/>
            <a:ext cx="3963352" cy="4180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BE377-A97A-644C-F794-87654E677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8124" y="3152531"/>
            <a:ext cx="4333875" cy="3714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DD496-DEB0-8184-DF8D-5A18397A0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8125" y="3143250"/>
            <a:ext cx="4333875" cy="3714750"/>
          </a:xfrm>
          <a:prstGeom prst="rect">
            <a:avLst/>
          </a:prstGeom>
        </p:spPr>
      </p:pic>
      <p:pic>
        <p:nvPicPr>
          <p:cNvPr id="6" name="xyy">
            <a:hlinkClick r:id="" action="ppaction://media"/>
            <a:extLst>
              <a:ext uri="{FF2B5EF4-FFF2-40B4-BE49-F238E27FC236}">
                <a16:creationId xmlns:a16="http://schemas.microsoft.com/office/drawing/2014/main" id="{84BF9D23-15B0-1672-A7D2-DE4B47804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9653" y="2877299"/>
            <a:ext cx="3618819" cy="3980701"/>
          </a:xfrm>
          <a:prstGeom prst="rect">
            <a:avLst/>
          </a:prstGeom>
        </p:spPr>
      </p:pic>
      <p:pic>
        <p:nvPicPr>
          <p:cNvPr id="10" name="luv">
            <a:hlinkClick r:id="" action="ppaction://media"/>
            <a:extLst>
              <a:ext uri="{FF2B5EF4-FFF2-40B4-BE49-F238E27FC236}">
                <a16:creationId xmlns:a16="http://schemas.microsoft.com/office/drawing/2014/main" id="{00A8133F-F172-9690-2820-40E5B31780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9652" y="3991248"/>
            <a:ext cx="3225096" cy="28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95DCF7"/>
      </a:hlink>
      <a:folHlink>
        <a:srgbClr val="60CBF3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6517</TotalTime>
  <Words>508</Words>
  <Application>Microsoft Office PowerPoint</Application>
  <PresentationFormat>Widescreen</PresentationFormat>
  <Paragraphs>87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Eurostile</vt:lpstr>
      <vt:lpstr>Aptos</vt:lpstr>
      <vt:lpstr>Brush Script MT</vt:lpstr>
      <vt:lpstr>Symbol</vt:lpstr>
      <vt:lpstr>Aptos Display</vt:lpstr>
      <vt:lpstr>Office Theme</vt:lpstr>
      <vt:lpstr>PowerPoint Presentation</vt:lpstr>
      <vt:lpstr>Outline</vt:lpstr>
      <vt:lpstr>Physical Basis of Light</vt:lpstr>
      <vt:lpstr>Physical Basis of Colour</vt:lpstr>
      <vt:lpstr>Aside: Colour Temperature</vt:lpstr>
      <vt:lpstr>Biological Perception of Light</vt:lpstr>
      <vt:lpstr>Aside: The Visual Cycle</vt:lpstr>
      <vt:lpstr>Biological Perception of Colour</vt:lpstr>
      <vt:lpstr>Representation of Colour</vt:lpstr>
      <vt:lpstr>Colour Addition</vt:lpstr>
      <vt:lpstr>Colour Addition (cont’d)</vt:lpstr>
      <vt:lpstr>Colour Subtraction</vt:lpstr>
      <vt:lpstr>Colour Subtraction (cont’d)</vt:lpstr>
      <vt:lpstr>Summary</vt:lpstr>
      <vt:lpstr>Image Credits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Teviet Creighton</dc:creator>
  <cp:lastModifiedBy>Teviet Creighton</cp:lastModifiedBy>
  <cp:revision>74</cp:revision>
  <dcterms:created xsi:type="dcterms:W3CDTF">2024-06-15T21:41:21Z</dcterms:created>
  <dcterms:modified xsi:type="dcterms:W3CDTF">2024-06-28T03:52:42Z</dcterms:modified>
</cp:coreProperties>
</file>